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Canva Sans Bold" charset="1" panose="020B0803030501040103"/>
      <p:regular r:id="rId21"/>
    </p:embeddedFont>
    <p:embeddedFont>
      <p:font typeface="Jua" charset="1" panose="00000000000000000000"/>
      <p:regular r:id="rId22"/>
    </p:embeddedFont>
    <p:embeddedFont>
      <p:font typeface="Canva Sans" charset="1" panose="020B0503030501040103"/>
      <p:regular r:id="rId23"/>
    </p:embeddedFont>
    <p:embeddedFont>
      <p:font typeface="Noto Serif Display" charset="1" panose="0202050208050502020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19.png" Type="http://schemas.openxmlformats.org/officeDocument/2006/relationships/image"/><Relationship Id="rId15" Target="../media/image20.svg" Type="http://schemas.openxmlformats.org/officeDocument/2006/relationships/image"/><Relationship Id="rId16" Target="../media/image21.png" Type="http://schemas.openxmlformats.org/officeDocument/2006/relationships/image"/><Relationship Id="rId17" Target="../media/image22.png" Type="http://schemas.openxmlformats.org/officeDocument/2006/relationships/image"/><Relationship Id="rId18" Target="../media/image2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86883" y="-310633"/>
            <a:ext cx="22261766" cy="10908265"/>
          </a:xfrm>
          <a:custGeom>
            <a:avLst/>
            <a:gdLst/>
            <a:ahLst/>
            <a:cxnLst/>
            <a:rect r="r" b="b" t="t" l="l"/>
            <a:pathLst>
              <a:path h="10908265" w="22261766">
                <a:moveTo>
                  <a:pt x="0" y="0"/>
                </a:moveTo>
                <a:lnTo>
                  <a:pt x="22261766" y="0"/>
                </a:lnTo>
                <a:lnTo>
                  <a:pt x="22261766" y="10908266"/>
                </a:lnTo>
                <a:lnTo>
                  <a:pt x="0" y="10908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66372" y="1935541"/>
            <a:ext cx="13755256" cy="6031622"/>
            <a:chOff x="0" y="0"/>
            <a:chExt cx="2855794" cy="12522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55794" cy="1252254"/>
            </a:xfrm>
            <a:custGeom>
              <a:avLst/>
              <a:gdLst/>
              <a:ahLst/>
              <a:cxnLst/>
              <a:rect r="r" b="b" t="t" l="l"/>
              <a:pathLst>
                <a:path h="1252254" w="2855794">
                  <a:moveTo>
                    <a:pt x="28705" y="0"/>
                  </a:moveTo>
                  <a:lnTo>
                    <a:pt x="2827089" y="0"/>
                  </a:lnTo>
                  <a:cubicBezTo>
                    <a:pt x="2842942" y="0"/>
                    <a:pt x="2855794" y="12851"/>
                    <a:pt x="2855794" y="28705"/>
                  </a:cubicBezTo>
                  <a:lnTo>
                    <a:pt x="2855794" y="1223549"/>
                  </a:lnTo>
                  <a:cubicBezTo>
                    <a:pt x="2855794" y="1239402"/>
                    <a:pt x="2842942" y="1252254"/>
                    <a:pt x="2827089" y="1252254"/>
                  </a:cubicBezTo>
                  <a:lnTo>
                    <a:pt x="28705" y="1252254"/>
                  </a:lnTo>
                  <a:cubicBezTo>
                    <a:pt x="12851" y="1252254"/>
                    <a:pt x="0" y="1239402"/>
                    <a:pt x="0" y="1223549"/>
                  </a:cubicBezTo>
                  <a:lnTo>
                    <a:pt x="0" y="28705"/>
                  </a:lnTo>
                  <a:cubicBezTo>
                    <a:pt x="0" y="12851"/>
                    <a:pt x="12851" y="0"/>
                    <a:pt x="28705" y="0"/>
                  </a:cubicBezTo>
                  <a:close/>
                </a:path>
              </a:pathLst>
            </a:custGeom>
            <a:solidFill>
              <a:srgbClr val="FFDF5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55794" cy="12903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736519">
            <a:off x="15158571" y="5994025"/>
            <a:ext cx="3051718" cy="4328678"/>
          </a:xfrm>
          <a:custGeom>
            <a:avLst/>
            <a:gdLst/>
            <a:ahLst/>
            <a:cxnLst/>
            <a:rect r="r" b="b" t="t" l="l"/>
            <a:pathLst>
              <a:path h="4328678" w="3051718">
                <a:moveTo>
                  <a:pt x="0" y="0"/>
                </a:moveTo>
                <a:lnTo>
                  <a:pt x="3051718" y="0"/>
                </a:lnTo>
                <a:lnTo>
                  <a:pt x="3051718" y="4328678"/>
                </a:lnTo>
                <a:lnTo>
                  <a:pt x="0" y="43286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6909" y="6272763"/>
            <a:ext cx="4478926" cy="4014237"/>
          </a:xfrm>
          <a:custGeom>
            <a:avLst/>
            <a:gdLst/>
            <a:ahLst/>
            <a:cxnLst/>
            <a:rect r="r" b="b" t="t" l="l"/>
            <a:pathLst>
              <a:path h="4014237" w="4478926">
                <a:moveTo>
                  <a:pt x="0" y="0"/>
                </a:moveTo>
                <a:lnTo>
                  <a:pt x="4478926" y="0"/>
                </a:lnTo>
                <a:lnTo>
                  <a:pt x="4478926" y="4014237"/>
                </a:lnTo>
                <a:lnTo>
                  <a:pt x="0" y="40142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489962">
            <a:off x="-10360115" y="2650933"/>
            <a:ext cx="15503528" cy="3081326"/>
          </a:xfrm>
          <a:custGeom>
            <a:avLst/>
            <a:gdLst/>
            <a:ahLst/>
            <a:cxnLst/>
            <a:rect r="r" b="b" t="t" l="l"/>
            <a:pathLst>
              <a:path h="3081326" w="15503528">
                <a:moveTo>
                  <a:pt x="0" y="0"/>
                </a:moveTo>
                <a:lnTo>
                  <a:pt x="15503528" y="0"/>
                </a:lnTo>
                <a:lnTo>
                  <a:pt x="15503528" y="3081326"/>
                </a:lnTo>
                <a:lnTo>
                  <a:pt x="0" y="30813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5863350" y="-182467"/>
            <a:ext cx="6561300" cy="1533704"/>
          </a:xfrm>
          <a:custGeom>
            <a:avLst/>
            <a:gdLst/>
            <a:ahLst/>
            <a:cxnLst/>
            <a:rect r="r" b="b" t="t" l="l"/>
            <a:pathLst>
              <a:path h="1533704" w="6561300">
                <a:moveTo>
                  <a:pt x="0" y="1533704"/>
                </a:moveTo>
                <a:lnTo>
                  <a:pt x="6561300" y="1533704"/>
                </a:lnTo>
                <a:lnTo>
                  <a:pt x="6561300" y="0"/>
                </a:lnTo>
                <a:lnTo>
                  <a:pt x="0" y="0"/>
                </a:lnTo>
                <a:lnTo>
                  <a:pt x="0" y="1533704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688556" y="8279881"/>
            <a:ext cx="6910888" cy="2487920"/>
          </a:xfrm>
          <a:custGeom>
            <a:avLst/>
            <a:gdLst/>
            <a:ahLst/>
            <a:cxnLst/>
            <a:rect r="r" b="b" t="t" l="l"/>
            <a:pathLst>
              <a:path h="2487920" w="6910888">
                <a:moveTo>
                  <a:pt x="0" y="0"/>
                </a:moveTo>
                <a:lnTo>
                  <a:pt x="6910888" y="0"/>
                </a:lnTo>
                <a:lnTo>
                  <a:pt x="6910888" y="2487920"/>
                </a:lnTo>
                <a:lnTo>
                  <a:pt x="0" y="24879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975860">
            <a:off x="15672121" y="-533830"/>
            <a:ext cx="2024618" cy="5417038"/>
          </a:xfrm>
          <a:custGeom>
            <a:avLst/>
            <a:gdLst/>
            <a:ahLst/>
            <a:cxnLst/>
            <a:rect r="r" b="b" t="t" l="l"/>
            <a:pathLst>
              <a:path h="5417038" w="2024618">
                <a:moveTo>
                  <a:pt x="0" y="0"/>
                </a:moveTo>
                <a:lnTo>
                  <a:pt x="2024618" y="0"/>
                </a:lnTo>
                <a:lnTo>
                  <a:pt x="2024618" y="5417038"/>
                </a:lnTo>
                <a:lnTo>
                  <a:pt x="0" y="54170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480515" y="2513790"/>
            <a:ext cx="11848413" cy="778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9"/>
              </a:lnSpc>
            </a:pPr>
            <a:r>
              <a:rPr lang="en-US" b="true" sz="5201">
                <a:solidFill>
                  <a:srgbClr val="3847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BÁO CÁO ĐỒ ÁN 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34642" y="5406592"/>
            <a:ext cx="9014354" cy="1079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5"/>
              </a:lnSpc>
            </a:pPr>
            <a:r>
              <a:rPr lang="en-US" sz="2399" b="true">
                <a:solidFill>
                  <a:srgbClr val="3847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GVHD: Th.S Nguyễn Văn Phúc</a:t>
            </a:r>
          </a:p>
          <a:p>
            <a:pPr algn="ctr">
              <a:lnSpc>
                <a:spcPts val="2855"/>
              </a:lnSpc>
            </a:pPr>
            <a:r>
              <a:rPr lang="en-US" sz="2399" b="true">
                <a:solidFill>
                  <a:srgbClr val="3847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SVTH: Trần Công Minh-22161021</a:t>
            </a:r>
          </a:p>
          <a:p>
            <a:pPr algn="ctr">
              <a:lnSpc>
                <a:spcPts val="2855"/>
              </a:lnSpc>
            </a:pPr>
            <a:r>
              <a:rPr lang="en-US" b="true" sz="2399">
                <a:solidFill>
                  <a:srgbClr val="3847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 Phan Phụng Tuấn-22161041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480515" y="3679752"/>
            <a:ext cx="11848413" cy="778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9"/>
              </a:lnSpc>
            </a:pPr>
            <a:r>
              <a:rPr lang="en-US" b="true" sz="5201">
                <a:solidFill>
                  <a:srgbClr val="3847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Mạch chống trộm và định vị xe máy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86883" y="-310633"/>
            <a:ext cx="22261766" cy="10908265"/>
          </a:xfrm>
          <a:custGeom>
            <a:avLst/>
            <a:gdLst/>
            <a:ahLst/>
            <a:cxnLst/>
            <a:rect r="r" b="b" t="t" l="l"/>
            <a:pathLst>
              <a:path h="10908265" w="22261766">
                <a:moveTo>
                  <a:pt x="0" y="0"/>
                </a:moveTo>
                <a:lnTo>
                  <a:pt x="22261766" y="0"/>
                </a:lnTo>
                <a:lnTo>
                  <a:pt x="22261766" y="10908266"/>
                </a:lnTo>
                <a:lnTo>
                  <a:pt x="0" y="10908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45863" y="838915"/>
            <a:ext cx="9366239" cy="7422744"/>
          </a:xfrm>
          <a:custGeom>
            <a:avLst/>
            <a:gdLst/>
            <a:ahLst/>
            <a:cxnLst/>
            <a:rect r="r" b="b" t="t" l="l"/>
            <a:pathLst>
              <a:path h="7422744" w="9366239">
                <a:moveTo>
                  <a:pt x="0" y="0"/>
                </a:moveTo>
                <a:lnTo>
                  <a:pt x="9366239" y="0"/>
                </a:lnTo>
                <a:lnTo>
                  <a:pt x="9366239" y="7422745"/>
                </a:lnTo>
                <a:lnTo>
                  <a:pt x="0" y="74227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322045" y="8551114"/>
            <a:ext cx="382518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SƠ ĐỒ NGUYÊN LÝ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86883" y="-310633"/>
            <a:ext cx="22261766" cy="10908265"/>
          </a:xfrm>
          <a:custGeom>
            <a:avLst/>
            <a:gdLst/>
            <a:ahLst/>
            <a:cxnLst/>
            <a:rect r="r" b="b" t="t" l="l"/>
            <a:pathLst>
              <a:path h="10908265" w="22261766">
                <a:moveTo>
                  <a:pt x="0" y="0"/>
                </a:moveTo>
                <a:lnTo>
                  <a:pt x="22261766" y="0"/>
                </a:lnTo>
                <a:lnTo>
                  <a:pt x="22261766" y="10908266"/>
                </a:lnTo>
                <a:lnTo>
                  <a:pt x="0" y="10908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923663" y="3533083"/>
            <a:ext cx="8115300" cy="3749644"/>
            <a:chOff x="0" y="0"/>
            <a:chExt cx="3369712" cy="15569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69712" cy="1556962"/>
            </a:xfrm>
            <a:custGeom>
              <a:avLst/>
              <a:gdLst/>
              <a:ahLst/>
              <a:cxnLst/>
              <a:rect r="r" b="b" t="t" l="l"/>
              <a:pathLst>
                <a:path h="1556962" w="3369712">
                  <a:moveTo>
                    <a:pt x="48654" y="0"/>
                  </a:moveTo>
                  <a:lnTo>
                    <a:pt x="3321058" y="0"/>
                  </a:lnTo>
                  <a:cubicBezTo>
                    <a:pt x="3347929" y="0"/>
                    <a:pt x="3369712" y="21783"/>
                    <a:pt x="3369712" y="48654"/>
                  </a:cubicBezTo>
                  <a:lnTo>
                    <a:pt x="3369712" y="1508309"/>
                  </a:lnTo>
                  <a:cubicBezTo>
                    <a:pt x="3369712" y="1535180"/>
                    <a:pt x="3347929" y="1556962"/>
                    <a:pt x="3321058" y="1556962"/>
                  </a:cubicBezTo>
                  <a:lnTo>
                    <a:pt x="48654" y="1556962"/>
                  </a:lnTo>
                  <a:cubicBezTo>
                    <a:pt x="21783" y="1556962"/>
                    <a:pt x="0" y="1535180"/>
                    <a:pt x="0" y="1508309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solidFill>
              <a:srgbClr val="FFDF5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369712" cy="15950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553743" y="2920595"/>
            <a:ext cx="1549038" cy="2682317"/>
          </a:xfrm>
          <a:custGeom>
            <a:avLst/>
            <a:gdLst/>
            <a:ahLst/>
            <a:cxnLst/>
            <a:rect r="r" b="b" t="t" l="l"/>
            <a:pathLst>
              <a:path h="2682317" w="1549038">
                <a:moveTo>
                  <a:pt x="0" y="0"/>
                </a:moveTo>
                <a:lnTo>
                  <a:pt x="1549038" y="0"/>
                </a:lnTo>
                <a:lnTo>
                  <a:pt x="1549038" y="2682317"/>
                </a:lnTo>
                <a:lnTo>
                  <a:pt x="0" y="26823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1167754" y="153590"/>
            <a:ext cx="8496017" cy="22656044"/>
          </a:xfrm>
          <a:custGeom>
            <a:avLst/>
            <a:gdLst/>
            <a:ahLst/>
            <a:cxnLst/>
            <a:rect r="r" b="b" t="t" l="l"/>
            <a:pathLst>
              <a:path h="22656044" w="8496017">
                <a:moveTo>
                  <a:pt x="8496016" y="0"/>
                </a:moveTo>
                <a:lnTo>
                  <a:pt x="0" y="0"/>
                </a:lnTo>
                <a:lnTo>
                  <a:pt x="0" y="22656044"/>
                </a:lnTo>
                <a:lnTo>
                  <a:pt x="8496016" y="22656044"/>
                </a:lnTo>
                <a:lnTo>
                  <a:pt x="8496016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641884" y="4052210"/>
            <a:ext cx="6678857" cy="1813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88"/>
              </a:lnSpc>
            </a:pPr>
            <a:r>
              <a:rPr lang="en-US" b="true" sz="6040">
                <a:solidFill>
                  <a:srgbClr val="3847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CHƯƠNG 4 :KẾT QUẢ ĐÁNH GIÁ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86883" y="-310633"/>
            <a:ext cx="22261766" cy="10908265"/>
          </a:xfrm>
          <a:custGeom>
            <a:avLst/>
            <a:gdLst/>
            <a:ahLst/>
            <a:cxnLst/>
            <a:rect r="r" b="b" t="t" l="l"/>
            <a:pathLst>
              <a:path h="10908265" w="22261766">
                <a:moveTo>
                  <a:pt x="0" y="0"/>
                </a:moveTo>
                <a:lnTo>
                  <a:pt x="22261766" y="0"/>
                </a:lnTo>
                <a:lnTo>
                  <a:pt x="22261766" y="10908266"/>
                </a:lnTo>
                <a:lnTo>
                  <a:pt x="0" y="10908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0926" y="2205381"/>
            <a:ext cx="6756867" cy="4130135"/>
          </a:xfrm>
          <a:custGeom>
            <a:avLst/>
            <a:gdLst/>
            <a:ahLst/>
            <a:cxnLst/>
            <a:rect r="r" b="b" t="t" l="l"/>
            <a:pathLst>
              <a:path h="4130135" w="6756867">
                <a:moveTo>
                  <a:pt x="0" y="0"/>
                </a:moveTo>
                <a:lnTo>
                  <a:pt x="6756867" y="0"/>
                </a:lnTo>
                <a:lnTo>
                  <a:pt x="6756867" y="4130135"/>
                </a:lnTo>
                <a:lnTo>
                  <a:pt x="0" y="41301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71746" y="2205381"/>
            <a:ext cx="6495723" cy="4067947"/>
          </a:xfrm>
          <a:custGeom>
            <a:avLst/>
            <a:gdLst/>
            <a:ahLst/>
            <a:cxnLst/>
            <a:rect r="r" b="b" t="t" l="l"/>
            <a:pathLst>
              <a:path h="4067947" w="6495723">
                <a:moveTo>
                  <a:pt x="0" y="0"/>
                </a:moveTo>
                <a:lnTo>
                  <a:pt x="6495724" y="0"/>
                </a:lnTo>
                <a:lnTo>
                  <a:pt x="6495724" y="4067947"/>
                </a:lnTo>
                <a:lnTo>
                  <a:pt x="0" y="40679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19479" y="6660877"/>
            <a:ext cx="2318067" cy="683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51"/>
              </a:lnSpc>
            </a:pPr>
            <a:r>
              <a:rPr lang="en-US" sz="1965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      MÔ PHỎNG 3D</a:t>
            </a:r>
          </a:p>
          <a:p>
            <a:pPr algn="just">
              <a:lnSpc>
                <a:spcPts val="2751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1941845" y="6494713"/>
            <a:ext cx="2318067" cy="683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51"/>
              </a:lnSpc>
            </a:pPr>
            <a:r>
              <a:rPr lang="en-US" sz="1965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KẾT QUẢ THỰC TẾ</a:t>
            </a:r>
          </a:p>
          <a:p>
            <a:pPr algn="just">
              <a:lnSpc>
                <a:spcPts val="275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86883" y="-310633"/>
            <a:ext cx="22261766" cy="10908265"/>
          </a:xfrm>
          <a:custGeom>
            <a:avLst/>
            <a:gdLst/>
            <a:ahLst/>
            <a:cxnLst/>
            <a:rect r="r" b="b" t="t" l="l"/>
            <a:pathLst>
              <a:path h="10908265" w="22261766">
                <a:moveTo>
                  <a:pt x="0" y="0"/>
                </a:moveTo>
                <a:lnTo>
                  <a:pt x="22261766" y="0"/>
                </a:lnTo>
                <a:lnTo>
                  <a:pt x="22261766" y="10908266"/>
                </a:lnTo>
                <a:lnTo>
                  <a:pt x="0" y="10908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923663" y="3533083"/>
            <a:ext cx="8115300" cy="3749644"/>
            <a:chOff x="0" y="0"/>
            <a:chExt cx="3369712" cy="15569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69712" cy="1556962"/>
            </a:xfrm>
            <a:custGeom>
              <a:avLst/>
              <a:gdLst/>
              <a:ahLst/>
              <a:cxnLst/>
              <a:rect r="r" b="b" t="t" l="l"/>
              <a:pathLst>
                <a:path h="1556962" w="3369712">
                  <a:moveTo>
                    <a:pt x="48654" y="0"/>
                  </a:moveTo>
                  <a:lnTo>
                    <a:pt x="3321058" y="0"/>
                  </a:lnTo>
                  <a:cubicBezTo>
                    <a:pt x="3347929" y="0"/>
                    <a:pt x="3369712" y="21783"/>
                    <a:pt x="3369712" y="48654"/>
                  </a:cubicBezTo>
                  <a:lnTo>
                    <a:pt x="3369712" y="1508309"/>
                  </a:lnTo>
                  <a:cubicBezTo>
                    <a:pt x="3369712" y="1535180"/>
                    <a:pt x="3347929" y="1556962"/>
                    <a:pt x="3321058" y="1556962"/>
                  </a:cubicBezTo>
                  <a:lnTo>
                    <a:pt x="48654" y="1556962"/>
                  </a:lnTo>
                  <a:cubicBezTo>
                    <a:pt x="21783" y="1556962"/>
                    <a:pt x="0" y="1535180"/>
                    <a:pt x="0" y="1508309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solidFill>
              <a:srgbClr val="FFDF5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369712" cy="15950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553743" y="2920595"/>
            <a:ext cx="1549038" cy="2682317"/>
          </a:xfrm>
          <a:custGeom>
            <a:avLst/>
            <a:gdLst/>
            <a:ahLst/>
            <a:cxnLst/>
            <a:rect r="r" b="b" t="t" l="l"/>
            <a:pathLst>
              <a:path h="2682317" w="1549038">
                <a:moveTo>
                  <a:pt x="0" y="0"/>
                </a:moveTo>
                <a:lnTo>
                  <a:pt x="1549038" y="0"/>
                </a:lnTo>
                <a:lnTo>
                  <a:pt x="1549038" y="2682317"/>
                </a:lnTo>
                <a:lnTo>
                  <a:pt x="0" y="26823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1167754" y="153590"/>
            <a:ext cx="8496017" cy="22656044"/>
          </a:xfrm>
          <a:custGeom>
            <a:avLst/>
            <a:gdLst/>
            <a:ahLst/>
            <a:cxnLst/>
            <a:rect r="r" b="b" t="t" l="l"/>
            <a:pathLst>
              <a:path h="22656044" w="8496017">
                <a:moveTo>
                  <a:pt x="8496016" y="0"/>
                </a:moveTo>
                <a:lnTo>
                  <a:pt x="0" y="0"/>
                </a:lnTo>
                <a:lnTo>
                  <a:pt x="0" y="22656044"/>
                </a:lnTo>
                <a:lnTo>
                  <a:pt x="8496016" y="22656044"/>
                </a:lnTo>
                <a:lnTo>
                  <a:pt x="8496016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641884" y="4052210"/>
            <a:ext cx="6678857" cy="272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88"/>
              </a:lnSpc>
            </a:pPr>
            <a:r>
              <a:rPr lang="en-US" b="true" sz="6040">
                <a:solidFill>
                  <a:srgbClr val="3847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CHƯƠNG 5 :KẾT LUẬN VÀ HƯỚNG MỞ RỘNG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86883" y="-310633"/>
            <a:ext cx="22261766" cy="10908265"/>
          </a:xfrm>
          <a:custGeom>
            <a:avLst/>
            <a:gdLst/>
            <a:ahLst/>
            <a:cxnLst/>
            <a:rect r="r" b="b" t="t" l="l"/>
            <a:pathLst>
              <a:path h="10908265" w="22261766">
                <a:moveTo>
                  <a:pt x="0" y="0"/>
                </a:moveTo>
                <a:lnTo>
                  <a:pt x="22261766" y="0"/>
                </a:lnTo>
                <a:lnTo>
                  <a:pt x="22261766" y="10908266"/>
                </a:lnTo>
                <a:lnTo>
                  <a:pt x="0" y="10908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32934" y="2527453"/>
            <a:ext cx="6306015" cy="4642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     Kết luận:</a:t>
            </a:r>
          </a:p>
          <a:p>
            <a:pPr algn="just" marL="418231" indent="-209116" lvl="1">
              <a:lnSpc>
                <a:spcPts val="2712"/>
              </a:lnSpc>
              <a:buFont typeface="Arial"/>
              <a:buChar char="•"/>
            </a:pPr>
            <a:r>
              <a:rPr lang="en-US" sz="1937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Đồ án đã hoàn thiện các chức năng chính:</a:t>
            </a:r>
          </a:p>
          <a:p>
            <a:pPr algn="just" marL="418231" indent="-209116" lvl="1">
              <a:lnSpc>
                <a:spcPts val="2712"/>
              </a:lnSpc>
              <a:buFont typeface="Arial"/>
              <a:buChar char="•"/>
            </a:pPr>
            <a:r>
              <a:rPr lang="en-US" sz="1937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P</a:t>
            </a:r>
            <a:r>
              <a:rPr lang="en-US" sz="1937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hát hiện rung động bất thường (SW-420).</a:t>
            </a:r>
          </a:p>
          <a:p>
            <a:pPr algn="just" marL="418231" indent="-209116" lvl="1">
              <a:lnSpc>
                <a:spcPts val="2712"/>
              </a:lnSpc>
              <a:buFont typeface="Arial"/>
              <a:buChar char="•"/>
            </a:pPr>
            <a:r>
              <a:rPr lang="en-US" sz="1937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Cảnh báo bằng còi và LED.</a:t>
            </a:r>
          </a:p>
          <a:p>
            <a:pPr algn="just" marL="418231" indent="-209116" lvl="1">
              <a:lnSpc>
                <a:spcPts val="2712"/>
              </a:lnSpc>
              <a:buFont typeface="Arial"/>
              <a:buChar char="•"/>
            </a:pPr>
            <a:r>
              <a:rPr lang="en-US" sz="1937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Điều khiển từ</a:t>
            </a:r>
            <a:r>
              <a:rPr lang="en-US" sz="1937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 xa</a:t>
            </a:r>
            <a:r>
              <a:rPr lang="en-US" sz="1937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 qua RF 315 MHz.</a:t>
            </a:r>
          </a:p>
          <a:p>
            <a:pPr algn="just" marL="418231" indent="-209116" lvl="1">
              <a:lnSpc>
                <a:spcPts val="2712"/>
              </a:lnSpc>
              <a:buFont typeface="Arial"/>
              <a:buChar char="•"/>
            </a:pPr>
            <a:r>
              <a:rPr lang="en-US" sz="1937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Đọc dữ liệu định vị từ GPS NEO-6M.</a:t>
            </a:r>
          </a:p>
          <a:p>
            <a:pPr algn="just" marL="418231" indent="-209116" lvl="1">
              <a:lnSpc>
                <a:spcPts val="2712"/>
              </a:lnSpc>
              <a:buFont typeface="Arial"/>
              <a:buChar char="•"/>
            </a:pPr>
            <a:r>
              <a:rPr lang="en-US" sz="1937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Hạn chế: Chưa gửi được tin nhắn SMS có tọa độ GPS do gặp lỗi trong giao tiếp UART và xử lý chuỗi lệnh AT với module SIM A7682S.</a:t>
            </a:r>
          </a:p>
          <a:p>
            <a:pPr algn="just" marL="418231" indent="-209116" lvl="1">
              <a:lnSpc>
                <a:spcPts val="2712"/>
              </a:lnSpc>
              <a:buFont typeface="Arial"/>
              <a:buChar char="•"/>
            </a:pPr>
            <a:r>
              <a:rPr lang="en-US" sz="1937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Ý nghĩa: Hệ thống cho thấy tiềm năng ứng dụng thực tế và là nền tảng phát triển các phiên bản hoàn thiện hơn.</a:t>
            </a:r>
          </a:p>
          <a:p>
            <a:pPr algn="just">
              <a:lnSpc>
                <a:spcPts val="2712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9610168" y="2527453"/>
            <a:ext cx="6306015" cy="5671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Hướng phát triển:</a:t>
            </a:r>
          </a:p>
          <a:p>
            <a:pPr algn="l" marL="418847" indent="-209423" lvl="1">
              <a:lnSpc>
                <a:spcPts val="2716"/>
              </a:lnSpc>
              <a:buFont typeface="Arial"/>
              <a:buChar char="•"/>
            </a:pPr>
            <a:r>
              <a:rPr lang="en-US" sz="1940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Khắc phục lỗi gửi tin nhắn SMS:</a:t>
            </a:r>
          </a:p>
          <a:p>
            <a:pPr algn="l" marL="837693" indent="-279231" lvl="2">
              <a:lnSpc>
                <a:spcPts val="2716"/>
              </a:lnSpc>
              <a:buFont typeface="Arial"/>
              <a:buChar char="⚬"/>
            </a:pPr>
            <a:r>
              <a:rPr lang="en-US" sz="1940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Dùng nguồn riêng ≥ 2A cho SIM, kiểm tra TX/RX, rà soát lệnh AT.</a:t>
            </a:r>
          </a:p>
          <a:p>
            <a:pPr algn="l" marL="418847" indent="-209423" lvl="1">
              <a:lnSpc>
                <a:spcPts val="2716"/>
              </a:lnSpc>
              <a:buFont typeface="Arial"/>
              <a:buChar char="•"/>
            </a:pPr>
            <a:r>
              <a:rPr lang="en-US" sz="1940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Cải</a:t>
            </a:r>
            <a:r>
              <a:rPr lang="en-US" sz="1940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 thiện tín hiệu RF:</a:t>
            </a:r>
          </a:p>
          <a:p>
            <a:pPr algn="l" marL="837693" indent="-279231" lvl="2">
              <a:lnSpc>
                <a:spcPts val="2716"/>
              </a:lnSpc>
              <a:buFont typeface="Arial"/>
              <a:buChar char="⚬"/>
            </a:pPr>
            <a:r>
              <a:rPr lang="en-US" sz="1940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Gắn anten, sử dụng thư viện như RadioHead/RC-Switch.</a:t>
            </a:r>
          </a:p>
          <a:p>
            <a:pPr algn="l" marL="418847" indent="-209423" lvl="1">
              <a:lnSpc>
                <a:spcPts val="2716"/>
              </a:lnSpc>
              <a:buFont typeface="Arial"/>
              <a:buChar char="•"/>
            </a:pPr>
            <a:r>
              <a:rPr lang="en-US" sz="1940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Tă</a:t>
            </a:r>
            <a:r>
              <a:rPr lang="en-US" sz="1940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ng độ bền:</a:t>
            </a:r>
          </a:p>
          <a:p>
            <a:pPr algn="l" marL="837693" indent="-279231" lvl="2">
              <a:lnSpc>
                <a:spcPts val="2716"/>
              </a:lnSpc>
              <a:buFont typeface="Arial"/>
              <a:buChar char="⚬"/>
            </a:pPr>
            <a:r>
              <a:rPr lang="en-US" sz="1940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Làm vỏ bảo vệ chống bụi,</a:t>
            </a:r>
            <a:r>
              <a:rPr lang="en-US" sz="1940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 ẩm,</a:t>
            </a:r>
            <a:r>
              <a:rPr lang="en-US" sz="1940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 va đập.</a:t>
            </a:r>
          </a:p>
          <a:p>
            <a:pPr algn="l" marL="418847" indent="-209423" lvl="1">
              <a:lnSpc>
                <a:spcPts val="2716"/>
              </a:lnSpc>
              <a:buFont typeface="Arial"/>
              <a:buChar char="•"/>
            </a:pPr>
            <a:r>
              <a:rPr lang="en-US" sz="1940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Mở</a:t>
            </a:r>
            <a:r>
              <a:rPr lang="en-US" sz="1940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 rộng tính năng:</a:t>
            </a:r>
          </a:p>
          <a:p>
            <a:pPr algn="l" marL="837693" indent="-279231" lvl="2">
              <a:lnSpc>
                <a:spcPts val="2716"/>
              </a:lnSpc>
              <a:buFont typeface="Arial"/>
              <a:buChar char="⚬"/>
            </a:pPr>
            <a:r>
              <a:rPr lang="en-US" sz="1940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Gửi cảnh báo khi ra khỏi vùng an toàn, lưu hành trình, kết nối Firebase.</a:t>
            </a:r>
          </a:p>
          <a:p>
            <a:pPr algn="l" marL="418847" indent="-209423" lvl="1">
              <a:lnSpc>
                <a:spcPts val="2716"/>
              </a:lnSpc>
              <a:buFont typeface="Arial"/>
              <a:buChar char="•"/>
            </a:pPr>
            <a:r>
              <a:rPr lang="en-US" sz="1940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Hướ</a:t>
            </a:r>
            <a:r>
              <a:rPr lang="en-US" sz="1940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ng đến thương mại hóa:</a:t>
            </a:r>
          </a:p>
          <a:p>
            <a:pPr algn="l" marL="837693" indent="-279231" lvl="2">
              <a:lnSpc>
                <a:spcPts val="2716"/>
              </a:lnSpc>
              <a:buFont typeface="Arial"/>
              <a:buChar char="⚬"/>
            </a:pPr>
            <a:r>
              <a:rPr lang="en-US" sz="1940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Tối ưu mạch, giảm điện năng, phát triển ứng dụng giám sát qua điện thoại.</a:t>
            </a:r>
          </a:p>
          <a:p>
            <a:pPr algn="just">
              <a:lnSpc>
                <a:spcPts val="271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86883" y="-310633"/>
            <a:ext cx="22261766" cy="10908265"/>
          </a:xfrm>
          <a:custGeom>
            <a:avLst/>
            <a:gdLst/>
            <a:ahLst/>
            <a:cxnLst/>
            <a:rect r="r" b="b" t="t" l="l"/>
            <a:pathLst>
              <a:path h="10908265" w="22261766">
                <a:moveTo>
                  <a:pt x="0" y="0"/>
                </a:moveTo>
                <a:lnTo>
                  <a:pt x="22261766" y="0"/>
                </a:lnTo>
                <a:lnTo>
                  <a:pt x="22261766" y="10908266"/>
                </a:lnTo>
                <a:lnTo>
                  <a:pt x="0" y="10908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923663" y="3533083"/>
            <a:ext cx="8115300" cy="3749644"/>
            <a:chOff x="0" y="0"/>
            <a:chExt cx="3369712" cy="15569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69712" cy="1556962"/>
            </a:xfrm>
            <a:custGeom>
              <a:avLst/>
              <a:gdLst/>
              <a:ahLst/>
              <a:cxnLst/>
              <a:rect r="r" b="b" t="t" l="l"/>
              <a:pathLst>
                <a:path h="1556962" w="3369712">
                  <a:moveTo>
                    <a:pt x="48654" y="0"/>
                  </a:moveTo>
                  <a:lnTo>
                    <a:pt x="3321058" y="0"/>
                  </a:lnTo>
                  <a:cubicBezTo>
                    <a:pt x="3347929" y="0"/>
                    <a:pt x="3369712" y="21783"/>
                    <a:pt x="3369712" y="48654"/>
                  </a:cubicBezTo>
                  <a:lnTo>
                    <a:pt x="3369712" y="1508309"/>
                  </a:lnTo>
                  <a:cubicBezTo>
                    <a:pt x="3369712" y="1535180"/>
                    <a:pt x="3347929" y="1556962"/>
                    <a:pt x="3321058" y="1556962"/>
                  </a:cubicBezTo>
                  <a:lnTo>
                    <a:pt x="48654" y="1556962"/>
                  </a:lnTo>
                  <a:cubicBezTo>
                    <a:pt x="21783" y="1556962"/>
                    <a:pt x="0" y="1535180"/>
                    <a:pt x="0" y="1508309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solidFill>
              <a:srgbClr val="FFDF5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369712" cy="15950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553743" y="2920595"/>
            <a:ext cx="1549038" cy="2682317"/>
          </a:xfrm>
          <a:custGeom>
            <a:avLst/>
            <a:gdLst/>
            <a:ahLst/>
            <a:cxnLst/>
            <a:rect r="r" b="b" t="t" l="l"/>
            <a:pathLst>
              <a:path h="2682317" w="1549038">
                <a:moveTo>
                  <a:pt x="0" y="0"/>
                </a:moveTo>
                <a:lnTo>
                  <a:pt x="1549038" y="0"/>
                </a:lnTo>
                <a:lnTo>
                  <a:pt x="1549038" y="2682317"/>
                </a:lnTo>
                <a:lnTo>
                  <a:pt x="0" y="26823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1167754" y="153590"/>
            <a:ext cx="8496017" cy="22656044"/>
          </a:xfrm>
          <a:custGeom>
            <a:avLst/>
            <a:gdLst/>
            <a:ahLst/>
            <a:cxnLst/>
            <a:rect r="r" b="b" t="t" l="l"/>
            <a:pathLst>
              <a:path h="22656044" w="8496017">
                <a:moveTo>
                  <a:pt x="8496016" y="0"/>
                </a:moveTo>
                <a:lnTo>
                  <a:pt x="0" y="0"/>
                </a:lnTo>
                <a:lnTo>
                  <a:pt x="0" y="22656044"/>
                </a:lnTo>
                <a:lnTo>
                  <a:pt x="8496016" y="22656044"/>
                </a:lnTo>
                <a:lnTo>
                  <a:pt x="8496016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641884" y="4052210"/>
            <a:ext cx="6678857" cy="272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88"/>
              </a:lnSpc>
            </a:pPr>
            <a:r>
              <a:rPr lang="en-US" b="true" sz="6040">
                <a:solidFill>
                  <a:srgbClr val="3847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CẢM ƠN THẦY VÀ CÁC BẠN ĐÃ LẮNG NGHE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86883" y="-310633"/>
            <a:ext cx="22261766" cy="10908265"/>
          </a:xfrm>
          <a:custGeom>
            <a:avLst/>
            <a:gdLst/>
            <a:ahLst/>
            <a:cxnLst/>
            <a:rect r="r" b="b" t="t" l="l"/>
            <a:pathLst>
              <a:path h="10908265" w="22261766">
                <a:moveTo>
                  <a:pt x="0" y="0"/>
                </a:moveTo>
                <a:lnTo>
                  <a:pt x="22261766" y="0"/>
                </a:lnTo>
                <a:lnTo>
                  <a:pt x="22261766" y="10908266"/>
                </a:lnTo>
                <a:lnTo>
                  <a:pt x="0" y="10908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0474" y="3821212"/>
            <a:ext cx="1299544" cy="1299544"/>
          </a:xfrm>
          <a:custGeom>
            <a:avLst/>
            <a:gdLst/>
            <a:ahLst/>
            <a:cxnLst/>
            <a:rect r="r" b="b" t="t" l="l"/>
            <a:pathLst>
              <a:path h="1299544" w="1299544">
                <a:moveTo>
                  <a:pt x="0" y="0"/>
                </a:moveTo>
                <a:lnTo>
                  <a:pt x="1299544" y="0"/>
                </a:lnTo>
                <a:lnTo>
                  <a:pt x="1299544" y="1299545"/>
                </a:lnTo>
                <a:lnTo>
                  <a:pt x="0" y="1299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0474" y="5694041"/>
            <a:ext cx="1299544" cy="1299544"/>
          </a:xfrm>
          <a:custGeom>
            <a:avLst/>
            <a:gdLst/>
            <a:ahLst/>
            <a:cxnLst/>
            <a:rect r="r" b="b" t="t" l="l"/>
            <a:pathLst>
              <a:path h="1299544" w="1299544">
                <a:moveTo>
                  <a:pt x="0" y="0"/>
                </a:moveTo>
                <a:lnTo>
                  <a:pt x="1299544" y="0"/>
                </a:lnTo>
                <a:lnTo>
                  <a:pt x="1299544" y="1299544"/>
                </a:lnTo>
                <a:lnTo>
                  <a:pt x="0" y="12995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0474" y="7566870"/>
            <a:ext cx="1299544" cy="1299544"/>
          </a:xfrm>
          <a:custGeom>
            <a:avLst/>
            <a:gdLst/>
            <a:ahLst/>
            <a:cxnLst/>
            <a:rect r="r" b="b" t="t" l="l"/>
            <a:pathLst>
              <a:path h="1299544" w="1299544">
                <a:moveTo>
                  <a:pt x="0" y="0"/>
                </a:moveTo>
                <a:lnTo>
                  <a:pt x="1299544" y="0"/>
                </a:lnTo>
                <a:lnTo>
                  <a:pt x="1299544" y="1299544"/>
                </a:lnTo>
                <a:lnTo>
                  <a:pt x="0" y="12995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60493" y="3821212"/>
            <a:ext cx="1299544" cy="1299544"/>
          </a:xfrm>
          <a:custGeom>
            <a:avLst/>
            <a:gdLst/>
            <a:ahLst/>
            <a:cxnLst/>
            <a:rect r="r" b="b" t="t" l="l"/>
            <a:pathLst>
              <a:path h="1299544" w="1299544">
                <a:moveTo>
                  <a:pt x="0" y="0"/>
                </a:moveTo>
                <a:lnTo>
                  <a:pt x="1299544" y="0"/>
                </a:lnTo>
                <a:lnTo>
                  <a:pt x="1299544" y="1299545"/>
                </a:lnTo>
                <a:lnTo>
                  <a:pt x="0" y="12995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060493" y="5694041"/>
            <a:ext cx="1299544" cy="1299544"/>
          </a:xfrm>
          <a:custGeom>
            <a:avLst/>
            <a:gdLst/>
            <a:ahLst/>
            <a:cxnLst/>
            <a:rect r="r" b="b" t="t" l="l"/>
            <a:pathLst>
              <a:path h="1299544" w="1299544">
                <a:moveTo>
                  <a:pt x="0" y="0"/>
                </a:moveTo>
                <a:lnTo>
                  <a:pt x="1299544" y="0"/>
                </a:lnTo>
                <a:lnTo>
                  <a:pt x="1299544" y="1299544"/>
                </a:lnTo>
                <a:lnTo>
                  <a:pt x="0" y="12995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060493" y="7566870"/>
            <a:ext cx="1299544" cy="1299544"/>
          </a:xfrm>
          <a:custGeom>
            <a:avLst/>
            <a:gdLst/>
            <a:ahLst/>
            <a:cxnLst/>
            <a:rect r="r" b="b" t="t" l="l"/>
            <a:pathLst>
              <a:path h="1299544" w="1299544">
                <a:moveTo>
                  <a:pt x="0" y="0"/>
                </a:moveTo>
                <a:lnTo>
                  <a:pt x="1299544" y="0"/>
                </a:lnTo>
                <a:lnTo>
                  <a:pt x="1299544" y="1299544"/>
                </a:lnTo>
                <a:lnTo>
                  <a:pt x="0" y="129954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722855" y="1028700"/>
            <a:ext cx="12842290" cy="2223027"/>
            <a:chOff x="0" y="0"/>
            <a:chExt cx="5332497" cy="9230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332497" cy="923066"/>
            </a:xfrm>
            <a:custGeom>
              <a:avLst/>
              <a:gdLst/>
              <a:ahLst/>
              <a:cxnLst/>
              <a:rect r="r" b="b" t="t" l="l"/>
              <a:pathLst>
                <a:path h="923066" w="5332497">
                  <a:moveTo>
                    <a:pt x="30745" y="0"/>
                  </a:moveTo>
                  <a:lnTo>
                    <a:pt x="5301752" y="0"/>
                  </a:lnTo>
                  <a:cubicBezTo>
                    <a:pt x="5309906" y="0"/>
                    <a:pt x="5317726" y="3239"/>
                    <a:pt x="5323492" y="9005"/>
                  </a:cubicBezTo>
                  <a:cubicBezTo>
                    <a:pt x="5329258" y="14771"/>
                    <a:pt x="5332497" y="22591"/>
                    <a:pt x="5332497" y="30745"/>
                  </a:cubicBezTo>
                  <a:lnTo>
                    <a:pt x="5332497" y="892321"/>
                  </a:lnTo>
                  <a:cubicBezTo>
                    <a:pt x="5332497" y="900475"/>
                    <a:pt x="5329258" y="908295"/>
                    <a:pt x="5323492" y="914061"/>
                  </a:cubicBezTo>
                  <a:cubicBezTo>
                    <a:pt x="5317726" y="919827"/>
                    <a:pt x="5309906" y="923066"/>
                    <a:pt x="5301752" y="923066"/>
                  </a:cubicBezTo>
                  <a:lnTo>
                    <a:pt x="30745" y="923066"/>
                  </a:lnTo>
                  <a:cubicBezTo>
                    <a:pt x="22591" y="923066"/>
                    <a:pt x="14771" y="919827"/>
                    <a:pt x="9005" y="914061"/>
                  </a:cubicBezTo>
                  <a:cubicBezTo>
                    <a:pt x="3239" y="908295"/>
                    <a:pt x="0" y="900475"/>
                    <a:pt x="0" y="892321"/>
                  </a:cubicBezTo>
                  <a:lnTo>
                    <a:pt x="0" y="30745"/>
                  </a:lnTo>
                  <a:cubicBezTo>
                    <a:pt x="0" y="22591"/>
                    <a:pt x="3239" y="14771"/>
                    <a:pt x="9005" y="9005"/>
                  </a:cubicBezTo>
                  <a:cubicBezTo>
                    <a:pt x="14771" y="3239"/>
                    <a:pt x="22591" y="0"/>
                    <a:pt x="30745" y="0"/>
                  </a:cubicBezTo>
                  <a:close/>
                </a:path>
              </a:pathLst>
            </a:custGeom>
            <a:solidFill>
              <a:srgbClr val="FFDF5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332497" cy="9611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301186">
            <a:off x="-3559692" y="-17996"/>
            <a:ext cx="6831879" cy="3262222"/>
          </a:xfrm>
          <a:custGeom>
            <a:avLst/>
            <a:gdLst/>
            <a:ahLst/>
            <a:cxnLst/>
            <a:rect r="r" b="b" t="t" l="l"/>
            <a:pathLst>
              <a:path h="3262222" w="6831879">
                <a:moveTo>
                  <a:pt x="0" y="0"/>
                </a:moveTo>
                <a:lnTo>
                  <a:pt x="6831880" y="0"/>
                </a:lnTo>
                <a:lnTo>
                  <a:pt x="6831880" y="3262223"/>
                </a:lnTo>
                <a:lnTo>
                  <a:pt x="0" y="326222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5420319" y="8070239"/>
            <a:ext cx="3677962" cy="1963112"/>
          </a:xfrm>
          <a:custGeom>
            <a:avLst/>
            <a:gdLst/>
            <a:ahLst/>
            <a:cxnLst/>
            <a:rect r="r" b="b" t="t" l="l"/>
            <a:pathLst>
              <a:path h="1963112" w="3677962">
                <a:moveTo>
                  <a:pt x="3677962" y="0"/>
                </a:moveTo>
                <a:lnTo>
                  <a:pt x="0" y="0"/>
                </a:lnTo>
                <a:lnTo>
                  <a:pt x="0" y="1963112"/>
                </a:lnTo>
                <a:lnTo>
                  <a:pt x="3677962" y="1963112"/>
                </a:lnTo>
                <a:lnTo>
                  <a:pt x="3677962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1669437">
            <a:off x="10970063" y="-266813"/>
            <a:ext cx="11614551" cy="2105137"/>
          </a:xfrm>
          <a:custGeom>
            <a:avLst/>
            <a:gdLst/>
            <a:ahLst/>
            <a:cxnLst/>
            <a:rect r="r" b="b" t="t" l="l"/>
            <a:pathLst>
              <a:path h="2105137" w="11614551">
                <a:moveTo>
                  <a:pt x="0" y="0"/>
                </a:moveTo>
                <a:lnTo>
                  <a:pt x="11614551" y="0"/>
                </a:lnTo>
                <a:lnTo>
                  <a:pt x="11614551" y="2105137"/>
                </a:lnTo>
                <a:lnTo>
                  <a:pt x="0" y="210513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111601" y="4129519"/>
            <a:ext cx="637661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3847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Giới thiệu đề tài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401807" y="5962580"/>
            <a:ext cx="637661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3847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Nghiên cứu tổng quan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312405" y="7837065"/>
            <a:ext cx="637661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3847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Thiết kế đề tài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732203" y="3997943"/>
            <a:ext cx="4895323" cy="774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384766"/>
                </a:solidFill>
                <a:latin typeface="Jua"/>
                <a:ea typeface="Jua"/>
                <a:cs typeface="Jua"/>
                <a:sym typeface="Jua"/>
              </a:rPr>
              <a:t>Electrical insulators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732203" y="5870771"/>
            <a:ext cx="4895323" cy="774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384766"/>
                </a:solidFill>
                <a:latin typeface="Jua"/>
                <a:ea typeface="Jua"/>
                <a:cs typeface="Jua"/>
                <a:sym typeface="Jua"/>
              </a:rPr>
              <a:t>Static electricity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732203" y="7743600"/>
            <a:ext cx="4895323" cy="774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384766"/>
                </a:solidFill>
                <a:latin typeface="Jua"/>
                <a:ea typeface="Jua"/>
                <a:cs typeface="Jua"/>
                <a:sym typeface="Jua"/>
              </a:rPr>
              <a:t>Quiz time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401807" y="1323637"/>
            <a:ext cx="11484385" cy="165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90"/>
              </a:lnSpc>
            </a:pPr>
            <a:r>
              <a:rPr lang="en-US" sz="11000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NỘI DUNG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86883" y="-310633"/>
            <a:ext cx="22261766" cy="10908265"/>
          </a:xfrm>
          <a:custGeom>
            <a:avLst/>
            <a:gdLst/>
            <a:ahLst/>
            <a:cxnLst/>
            <a:rect r="r" b="b" t="t" l="l"/>
            <a:pathLst>
              <a:path h="10908265" w="22261766">
                <a:moveTo>
                  <a:pt x="0" y="0"/>
                </a:moveTo>
                <a:lnTo>
                  <a:pt x="22261766" y="0"/>
                </a:lnTo>
                <a:lnTo>
                  <a:pt x="22261766" y="10908266"/>
                </a:lnTo>
                <a:lnTo>
                  <a:pt x="0" y="10908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923663" y="3533083"/>
            <a:ext cx="8115300" cy="3749644"/>
            <a:chOff x="0" y="0"/>
            <a:chExt cx="3369712" cy="15569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69712" cy="1556962"/>
            </a:xfrm>
            <a:custGeom>
              <a:avLst/>
              <a:gdLst/>
              <a:ahLst/>
              <a:cxnLst/>
              <a:rect r="r" b="b" t="t" l="l"/>
              <a:pathLst>
                <a:path h="1556962" w="3369712">
                  <a:moveTo>
                    <a:pt x="48654" y="0"/>
                  </a:moveTo>
                  <a:lnTo>
                    <a:pt x="3321058" y="0"/>
                  </a:lnTo>
                  <a:cubicBezTo>
                    <a:pt x="3347929" y="0"/>
                    <a:pt x="3369712" y="21783"/>
                    <a:pt x="3369712" y="48654"/>
                  </a:cubicBezTo>
                  <a:lnTo>
                    <a:pt x="3369712" y="1508309"/>
                  </a:lnTo>
                  <a:cubicBezTo>
                    <a:pt x="3369712" y="1535180"/>
                    <a:pt x="3347929" y="1556962"/>
                    <a:pt x="3321058" y="1556962"/>
                  </a:cubicBezTo>
                  <a:lnTo>
                    <a:pt x="48654" y="1556962"/>
                  </a:lnTo>
                  <a:cubicBezTo>
                    <a:pt x="21783" y="1556962"/>
                    <a:pt x="0" y="1535180"/>
                    <a:pt x="0" y="1508309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solidFill>
              <a:srgbClr val="FFDF5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369712" cy="15950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553743" y="2920595"/>
            <a:ext cx="1549038" cy="2682317"/>
          </a:xfrm>
          <a:custGeom>
            <a:avLst/>
            <a:gdLst/>
            <a:ahLst/>
            <a:cxnLst/>
            <a:rect r="r" b="b" t="t" l="l"/>
            <a:pathLst>
              <a:path h="2682317" w="1549038">
                <a:moveTo>
                  <a:pt x="0" y="0"/>
                </a:moveTo>
                <a:lnTo>
                  <a:pt x="1549038" y="0"/>
                </a:lnTo>
                <a:lnTo>
                  <a:pt x="1549038" y="2682317"/>
                </a:lnTo>
                <a:lnTo>
                  <a:pt x="0" y="26823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1167754" y="153590"/>
            <a:ext cx="8496017" cy="22656044"/>
          </a:xfrm>
          <a:custGeom>
            <a:avLst/>
            <a:gdLst/>
            <a:ahLst/>
            <a:cxnLst/>
            <a:rect r="r" b="b" t="t" l="l"/>
            <a:pathLst>
              <a:path h="22656044" w="8496017">
                <a:moveTo>
                  <a:pt x="8496016" y="0"/>
                </a:moveTo>
                <a:lnTo>
                  <a:pt x="0" y="0"/>
                </a:lnTo>
                <a:lnTo>
                  <a:pt x="0" y="22656044"/>
                </a:lnTo>
                <a:lnTo>
                  <a:pt x="8496016" y="22656044"/>
                </a:lnTo>
                <a:lnTo>
                  <a:pt x="8496016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188492" y="4336596"/>
            <a:ext cx="7585642" cy="2142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49"/>
              </a:lnSpc>
            </a:pPr>
            <a:r>
              <a:rPr lang="en-US" b="true" sz="7100">
                <a:solidFill>
                  <a:srgbClr val="3847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CHƯƠNG 1: GIỚI THIỆU ĐỀ TÀI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86883" y="-310633"/>
            <a:ext cx="22261766" cy="10908265"/>
          </a:xfrm>
          <a:custGeom>
            <a:avLst/>
            <a:gdLst/>
            <a:ahLst/>
            <a:cxnLst/>
            <a:rect r="r" b="b" t="t" l="l"/>
            <a:pathLst>
              <a:path h="10908265" w="22261766">
                <a:moveTo>
                  <a:pt x="0" y="0"/>
                </a:moveTo>
                <a:lnTo>
                  <a:pt x="22261766" y="0"/>
                </a:lnTo>
                <a:lnTo>
                  <a:pt x="22261766" y="10908266"/>
                </a:lnTo>
                <a:lnTo>
                  <a:pt x="0" y="10908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996167"/>
            <a:ext cx="14528371" cy="2934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20712" indent="-360356" lvl="1">
              <a:lnSpc>
                <a:spcPts val="4673"/>
              </a:lnSpc>
              <a:buFont typeface="Arial"/>
              <a:buChar char="•"/>
            </a:pPr>
            <a:r>
              <a:rPr lang="en-US" sz="3338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Việt Nam có &gt;50 triệu xe máy (Bộ GTVT, 2023).</a:t>
            </a:r>
          </a:p>
          <a:p>
            <a:pPr algn="just" marL="720712" indent="-360356" lvl="1">
              <a:lnSpc>
                <a:spcPts val="4673"/>
              </a:lnSpc>
              <a:buFont typeface="Arial"/>
              <a:buChar char="•"/>
            </a:pPr>
            <a:r>
              <a:rPr lang="en-US" sz="3338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Xe máy là tài sản giá trị, phổ biến với người dân.</a:t>
            </a:r>
          </a:p>
          <a:p>
            <a:pPr algn="just" marL="720712" indent="-360356" lvl="1">
              <a:lnSpc>
                <a:spcPts val="4673"/>
              </a:lnSpc>
              <a:buFont typeface="Arial"/>
              <a:buChar char="•"/>
            </a:pPr>
            <a:r>
              <a:rPr lang="en-US" sz="3338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Trộm cắp xe máy tăng cao, &gt;10.000 vụ/năm (Bộ Công An).</a:t>
            </a:r>
          </a:p>
          <a:p>
            <a:pPr algn="just" marL="720712" indent="-360356" lvl="1">
              <a:lnSpc>
                <a:spcPts val="4673"/>
              </a:lnSpc>
              <a:spcBef>
                <a:spcPct val="0"/>
              </a:spcBef>
              <a:buFont typeface="Arial"/>
              <a:buChar char="•"/>
            </a:pPr>
            <a:r>
              <a:rPr lang="en-US" sz="3338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Thiệt hại hàng trăm tỷ đồng, đặc biệt ở TP lớn.</a:t>
            </a:r>
          </a:p>
          <a:p>
            <a:pPr algn="just" marL="720712" indent="-360356" lvl="1">
              <a:lnSpc>
                <a:spcPts val="4673"/>
              </a:lnSpc>
              <a:spcBef>
                <a:spcPct val="0"/>
              </a:spcBef>
              <a:buFont typeface="Arial"/>
              <a:buChar char="•"/>
            </a:pPr>
            <a:r>
              <a:rPr lang="en-US" sz="3338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Cần ứng dụng công nghệ bảo vệ phương tiện.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2500"/>
            <a:ext cx="16230600" cy="672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76"/>
              </a:lnSpc>
              <a:spcBef>
                <a:spcPct val="0"/>
              </a:spcBef>
            </a:pPr>
            <a:r>
              <a:rPr lang="en-US" b="true" sz="3911">
                <a:solidFill>
                  <a:srgbClr val="3847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Bối cảnh nghiên cứu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067300"/>
            <a:ext cx="16230600" cy="672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76"/>
              </a:lnSpc>
              <a:spcBef>
                <a:spcPct val="0"/>
              </a:spcBef>
            </a:pPr>
            <a:r>
              <a:rPr lang="en-US" b="true" sz="3911">
                <a:solidFill>
                  <a:srgbClr val="3847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Môi trường nghiên cứu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110949"/>
            <a:ext cx="14528371" cy="2934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20712" indent="-360356" lvl="1">
              <a:lnSpc>
                <a:spcPts val="4673"/>
              </a:lnSpc>
              <a:buFont typeface="Arial"/>
              <a:buChar char="•"/>
            </a:pPr>
            <a:r>
              <a:rPr lang="en-US" sz="3338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Phát triển IoT, GPS,</a:t>
            </a:r>
            <a:r>
              <a:rPr lang="en-US" sz="3338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 điện toán đám mây.</a:t>
            </a:r>
          </a:p>
          <a:p>
            <a:pPr algn="just" marL="720712" indent="-360356" lvl="1">
              <a:lnSpc>
                <a:spcPts val="4673"/>
              </a:lnSpc>
              <a:spcBef>
                <a:spcPct val="0"/>
              </a:spcBef>
              <a:buFont typeface="Arial"/>
              <a:buChar char="•"/>
            </a:pPr>
            <a:r>
              <a:rPr lang="en-US" sz="3338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Cảm biến, định vị ngày càng nhỏ gọn, chính xác.</a:t>
            </a:r>
          </a:p>
          <a:p>
            <a:pPr algn="just" marL="720712" indent="-360356" lvl="1">
              <a:lnSpc>
                <a:spcPts val="4673"/>
              </a:lnSpc>
              <a:spcBef>
                <a:spcPct val="0"/>
              </a:spcBef>
              <a:buFont typeface="Arial"/>
              <a:buChar char="•"/>
            </a:pPr>
            <a:r>
              <a:rPr lang="en-US" sz="3338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Giao tiếp không dây (Bluetooth, GSM) hiệu quả.</a:t>
            </a:r>
          </a:p>
          <a:p>
            <a:pPr algn="just" marL="720712" indent="-360356" lvl="1">
              <a:lnSpc>
                <a:spcPts val="4673"/>
              </a:lnSpc>
              <a:spcBef>
                <a:spcPct val="0"/>
              </a:spcBef>
              <a:buFont typeface="Arial"/>
              <a:buChar char="•"/>
            </a:pPr>
            <a:r>
              <a:rPr lang="en-US" sz="3338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Người dân quan tâm hơn đến bảo vệ tài sản.</a:t>
            </a:r>
          </a:p>
          <a:p>
            <a:pPr algn="just">
              <a:lnSpc>
                <a:spcPts val="467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86883" y="-310633"/>
            <a:ext cx="22261766" cy="10908265"/>
          </a:xfrm>
          <a:custGeom>
            <a:avLst/>
            <a:gdLst/>
            <a:ahLst/>
            <a:cxnLst/>
            <a:rect r="r" b="b" t="t" l="l"/>
            <a:pathLst>
              <a:path h="10908265" w="22261766">
                <a:moveTo>
                  <a:pt x="0" y="0"/>
                </a:moveTo>
                <a:lnTo>
                  <a:pt x="22261766" y="0"/>
                </a:lnTo>
                <a:lnTo>
                  <a:pt x="22261766" y="10908266"/>
                </a:lnTo>
                <a:lnTo>
                  <a:pt x="0" y="10908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996167"/>
            <a:ext cx="14528371" cy="2934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20712" indent="-360356" lvl="1">
              <a:lnSpc>
                <a:spcPts val="4673"/>
              </a:lnSpc>
              <a:buFont typeface="Arial"/>
              <a:buChar char="•"/>
            </a:pPr>
            <a:r>
              <a:rPr lang="en-US" sz="3338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Tiếp cận: Kết hợp phần cứng + phần mềm; tiêu thụ năng lượng thấp.</a:t>
            </a:r>
          </a:p>
          <a:p>
            <a:pPr algn="just" marL="720712" indent="-360356" lvl="1">
              <a:lnSpc>
                <a:spcPts val="4673"/>
              </a:lnSpc>
              <a:buFont typeface="Arial"/>
              <a:buChar char="•"/>
            </a:pPr>
            <a:r>
              <a:rPr lang="en-US" sz="3338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Giải</a:t>
            </a:r>
            <a:r>
              <a:rPr lang="en-US" sz="3338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 pháp: Cảnh báo qua GSM/SMS, định vị chính xác bằng GPS.</a:t>
            </a:r>
          </a:p>
          <a:p>
            <a:pPr algn="just" marL="720712" indent="-360356" lvl="1">
              <a:lnSpc>
                <a:spcPts val="4673"/>
              </a:lnSpc>
              <a:spcBef>
                <a:spcPct val="0"/>
              </a:spcBef>
              <a:buFont typeface="Arial"/>
              <a:buChar char="•"/>
            </a:pPr>
            <a:r>
              <a:rPr lang="en-US" sz="3338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Thách thức: GPS yếu ở TP, báo động giả cao, chi phí, kích thước mạch lớn.</a:t>
            </a:r>
          </a:p>
          <a:p>
            <a:pPr algn="just" marL="720712" indent="-360356" lvl="1">
              <a:lnSpc>
                <a:spcPts val="4673"/>
              </a:lnSpc>
              <a:spcBef>
                <a:spcPct val="0"/>
              </a:spcBef>
              <a:buFont typeface="Arial"/>
              <a:buChar char="•"/>
            </a:pPr>
            <a:r>
              <a:rPr lang="en-US" sz="3338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Tổng hợp: Kết hợp cảm biến đa dạng, xử lý biên, thiết kế linh hoạt.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2500"/>
            <a:ext cx="16230600" cy="672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76"/>
              </a:lnSpc>
              <a:spcBef>
                <a:spcPct val="0"/>
              </a:spcBef>
            </a:pPr>
            <a:r>
              <a:rPr lang="en-US" b="true" sz="3911">
                <a:solidFill>
                  <a:srgbClr val="3847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Xu hướng nghiên cứu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292752"/>
            <a:ext cx="16230600" cy="672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76"/>
              </a:lnSpc>
              <a:spcBef>
                <a:spcPct val="0"/>
              </a:spcBef>
            </a:pPr>
            <a:r>
              <a:rPr lang="en-US" b="true" sz="3911">
                <a:solidFill>
                  <a:srgbClr val="3847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Giới hạn nghiên cứu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323665"/>
            <a:ext cx="14528371" cy="2344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20712" indent="-360356" lvl="1">
              <a:lnSpc>
                <a:spcPts val="4673"/>
              </a:lnSpc>
              <a:buFont typeface="Arial"/>
              <a:buChar char="•"/>
            </a:pPr>
            <a:r>
              <a:rPr lang="en-US" sz="3338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hạm vi: Dành riêng cho xe máy, không </a:t>
            </a:r>
            <a:r>
              <a:rPr lang="en-US" sz="3338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áp dụng cho xe ô tô, tải,...</a:t>
            </a:r>
          </a:p>
          <a:p>
            <a:pPr algn="just" marL="720712" indent="-360356" lvl="1">
              <a:lnSpc>
                <a:spcPts val="4673"/>
              </a:lnSpc>
              <a:spcBef>
                <a:spcPct val="0"/>
              </a:spcBef>
              <a:buFont typeface="Arial"/>
              <a:buChar char="•"/>
            </a:pPr>
            <a:r>
              <a:rPr lang="en-US" sz="3338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Công nghệ: Chỉ dùng </a:t>
            </a:r>
            <a:r>
              <a:rPr lang="en-US" sz="3338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cảm biến rung + GPS, không dùng sinh trắc học.</a:t>
            </a:r>
          </a:p>
          <a:p>
            <a:pPr algn="just" marL="720712" indent="-360356" lvl="1">
              <a:lnSpc>
                <a:spcPts val="4673"/>
              </a:lnSpc>
              <a:spcBef>
                <a:spcPct val="0"/>
              </a:spcBef>
              <a:buFont typeface="Arial"/>
              <a:buChar char="•"/>
            </a:pPr>
            <a:r>
              <a:rPr lang="en-US" sz="3338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Ngân sách: &lt; 2 triệu đồng, phù hợp với đại đa số người dùng.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86883" y="-310633"/>
            <a:ext cx="22261766" cy="10908265"/>
          </a:xfrm>
          <a:custGeom>
            <a:avLst/>
            <a:gdLst/>
            <a:ahLst/>
            <a:cxnLst/>
            <a:rect r="r" b="b" t="t" l="l"/>
            <a:pathLst>
              <a:path h="10908265" w="22261766">
                <a:moveTo>
                  <a:pt x="0" y="0"/>
                </a:moveTo>
                <a:lnTo>
                  <a:pt x="22261766" y="0"/>
                </a:lnTo>
                <a:lnTo>
                  <a:pt x="22261766" y="10908266"/>
                </a:lnTo>
                <a:lnTo>
                  <a:pt x="0" y="10908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923663" y="3533083"/>
            <a:ext cx="8115300" cy="3749644"/>
            <a:chOff x="0" y="0"/>
            <a:chExt cx="3369712" cy="15569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69712" cy="1556962"/>
            </a:xfrm>
            <a:custGeom>
              <a:avLst/>
              <a:gdLst/>
              <a:ahLst/>
              <a:cxnLst/>
              <a:rect r="r" b="b" t="t" l="l"/>
              <a:pathLst>
                <a:path h="1556962" w="3369712">
                  <a:moveTo>
                    <a:pt x="48654" y="0"/>
                  </a:moveTo>
                  <a:lnTo>
                    <a:pt x="3321058" y="0"/>
                  </a:lnTo>
                  <a:cubicBezTo>
                    <a:pt x="3347929" y="0"/>
                    <a:pt x="3369712" y="21783"/>
                    <a:pt x="3369712" y="48654"/>
                  </a:cubicBezTo>
                  <a:lnTo>
                    <a:pt x="3369712" y="1508309"/>
                  </a:lnTo>
                  <a:cubicBezTo>
                    <a:pt x="3369712" y="1535180"/>
                    <a:pt x="3347929" y="1556962"/>
                    <a:pt x="3321058" y="1556962"/>
                  </a:cubicBezTo>
                  <a:lnTo>
                    <a:pt x="48654" y="1556962"/>
                  </a:lnTo>
                  <a:cubicBezTo>
                    <a:pt x="21783" y="1556962"/>
                    <a:pt x="0" y="1535180"/>
                    <a:pt x="0" y="1508309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solidFill>
              <a:srgbClr val="FFDF5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369712" cy="15950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553743" y="2920595"/>
            <a:ext cx="1549038" cy="2682317"/>
          </a:xfrm>
          <a:custGeom>
            <a:avLst/>
            <a:gdLst/>
            <a:ahLst/>
            <a:cxnLst/>
            <a:rect r="r" b="b" t="t" l="l"/>
            <a:pathLst>
              <a:path h="2682317" w="1549038">
                <a:moveTo>
                  <a:pt x="0" y="0"/>
                </a:moveTo>
                <a:lnTo>
                  <a:pt x="1549038" y="0"/>
                </a:lnTo>
                <a:lnTo>
                  <a:pt x="1549038" y="2682317"/>
                </a:lnTo>
                <a:lnTo>
                  <a:pt x="0" y="26823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1167754" y="153590"/>
            <a:ext cx="8496017" cy="22656044"/>
          </a:xfrm>
          <a:custGeom>
            <a:avLst/>
            <a:gdLst/>
            <a:ahLst/>
            <a:cxnLst/>
            <a:rect r="r" b="b" t="t" l="l"/>
            <a:pathLst>
              <a:path h="22656044" w="8496017">
                <a:moveTo>
                  <a:pt x="8496016" y="0"/>
                </a:moveTo>
                <a:lnTo>
                  <a:pt x="0" y="0"/>
                </a:lnTo>
                <a:lnTo>
                  <a:pt x="0" y="22656044"/>
                </a:lnTo>
                <a:lnTo>
                  <a:pt x="8496016" y="22656044"/>
                </a:lnTo>
                <a:lnTo>
                  <a:pt x="8496016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188492" y="4261754"/>
            <a:ext cx="7585642" cy="2142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49"/>
              </a:lnSpc>
            </a:pPr>
            <a:r>
              <a:rPr lang="en-US" b="true" sz="7100">
                <a:solidFill>
                  <a:srgbClr val="3847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CHƯƠNG 2: CƠ SỞ LÝ THUYẾT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86883" y="-310633"/>
            <a:ext cx="22261766" cy="10908265"/>
          </a:xfrm>
          <a:custGeom>
            <a:avLst/>
            <a:gdLst/>
            <a:ahLst/>
            <a:cxnLst/>
            <a:rect r="r" b="b" t="t" l="l"/>
            <a:pathLst>
              <a:path h="10908265" w="22261766">
                <a:moveTo>
                  <a:pt x="0" y="0"/>
                </a:moveTo>
                <a:lnTo>
                  <a:pt x="22261766" y="0"/>
                </a:lnTo>
                <a:lnTo>
                  <a:pt x="22261766" y="10908266"/>
                </a:lnTo>
                <a:lnTo>
                  <a:pt x="0" y="10908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87428" y="3696334"/>
            <a:ext cx="4862690" cy="3961531"/>
          </a:xfrm>
          <a:custGeom>
            <a:avLst/>
            <a:gdLst/>
            <a:ahLst/>
            <a:cxnLst/>
            <a:rect r="r" b="b" t="t" l="l"/>
            <a:pathLst>
              <a:path h="3961531" w="4862690">
                <a:moveTo>
                  <a:pt x="0" y="0"/>
                </a:moveTo>
                <a:lnTo>
                  <a:pt x="4862689" y="0"/>
                </a:lnTo>
                <a:lnTo>
                  <a:pt x="4862689" y="3961531"/>
                </a:lnTo>
                <a:lnTo>
                  <a:pt x="0" y="39615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01646" y="1908534"/>
            <a:ext cx="12822714" cy="662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71"/>
              </a:lnSpc>
              <a:spcBef>
                <a:spcPct val="0"/>
              </a:spcBef>
            </a:pPr>
            <a:r>
              <a:rPr lang="en-US" b="true" sz="3908">
                <a:solidFill>
                  <a:srgbClr val="3847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2.1 Tổng quan về các phần cứng trong hệ thống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01646" y="3805032"/>
            <a:ext cx="9925897" cy="5399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8311" indent="-329155" lvl="1">
              <a:lnSpc>
                <a:spcPts val="4268"/>
              </a:lnSpc>
              <a:buFont typeface="Arial"/>
              <a:buChar char="•"/>
            </a:pPr>
            <a:r>
              <a:rPr lang="en-US" sz="3049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ATmega328P là một vi điều khiển 8 bit thuộc họ megaAVR của hãng Microchip.</a:t>
            </a:r>
          </a:p>
          <a:p>
            <a:pPr algn="just" marL="658311" indent="-329155" lvl="1">
              <a:lnSpc>
                <a:spcPts val="4268"/>
              </a:lnSpc>
              <a:buFont typeface="Arial"/>
              <a:buChar char="•"/>
            </a:pPr>
            <a:r>
              <a:rPr lang="en-US" sz="3049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Vi điều khiển này có 28 chân, thường dùng trong Arduino UNO.</a:t>
            </a:r>
          </a:p>
          <a:p>
            <a:pPr algn="just" marL="658311" indent="-329155" lvl="1">
              <a:lnSpc>
                <a:spcPts val="4268"/>
              </a:lnSpc>
              <a:buFont typeface="Arial"/>
              <a:buChar char="•"/>
            </a:pPr>
            <a:r>
              <a:rPr lang="en-US" sz="3049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ATmega328P có kiến trúc Harvard, sử dụng tập lệnh RISC với hiệu suất cao.</a:t>
            </a:r>
          </a:p>
          <a:p>
            <a:pPr algn="just" marL="658311" indent="-329155" lvl="1">
              <a:lnSpc>
                <a:spcPts val="4268"/>
              </a:lnSpc>
              <a:buFont typeface="Arial"/>
              <a:buChar char="•"/>
            </a:pPr>
            <a:r>
              <a:rPr lang="en-US" sz="3049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Tích hợp 32KB Flash, 2KB SRAM, 1KB EEPROM.</a:t>
            </a:r>
          </a:p>
          <a:p>
            <a:pPr algn="just" marL="658311" indent="-329155" lvl="1">
              <a:lnSpc>
                <a:spcPts val="4268"/>
              </a:lnSpc>
              <a:buFont typeface="Arial"/>
              <a:buChar char="•"/>
            </a:pPr>
            <a:r>
              <a:rPr lang="en-US" sz="3049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Tiêu thụ điện năng thấp, hỗ trợ nhiều giao tiếp như UART, SPI, I2C.</a:t>
            </a:r>
          </a:p>
          <a:p>
            <a:pPr algn="just">
              <a:lnSpc>
                <a:spcPts val="4268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301646" y="2847022"/>
            <a:ext cx="12822714" cy="662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71"/>
              </a:lnSpc>
              <a:spcBef>
                <a:spcPct val="0"/>
              </a:spcBef>
            </a:pPr>
            <a:r>
              <a:rPr lang="en-US" b="true" sz="3908">
                <a:solidFill>
                  <a:srgbClr val="3847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Vi điều khiển ATMEGA328P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86883" y="-310633"/>
            <a:ext cx="22261766" cy="10908265"/>
          </a:xfrm>
          <a:custGeom>
            <a:avLst/>
            <a:gdLst/>
            <a:ahLst/>
            <a:cxnLst/>
            <a:rect r="r" b="b" t="t" l="l"/>
            <a:pathLst>
              <a:path h="10908265" w="22261766">
                <a:moveTo>
                  <a:pt x="0" y="0"/>
                </a:moveTo>
                <a:lnTo>
                  <a:pt x="22261766" y="0"/>
                </a:lnTo>
                <a:lnTo>
                  <a:pt x="22261766" y="10908266"/>
                </a:lnTo>
                <a:lnTo>
                  <a:pt x="0" y="10908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923663" y="3533083"/>
            <a:ext cx="8115300" cy="3749644"/>
            <a:chOff x="0" y="0"/>
            <a:chExt cx="3369712" cy="15569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69712" cy="1556962"/>
            </a:xfrm>
            <a:custGeom>
              <a:avLst/>
              <a:gdLst/>
              <a:ahLst/>
              <a:cxnLst/>
              <a:rect r="r" b="b" t="t" l="l"/>
              <a:pathLst>
                <a:path h="1556962" w="3369712">
                  <a:moveTo>
                    <a:pt x="48654" y="0"/>
                  </a:moveTo>
                  <a:lnTo>
                    <a:pt x="3321058" y="0"/>
                  </a:lnTo>
                  <a:cubicBezTo>
                    <a:pt x="3347929" y="0"/>
                    <a:pt x="3369712" y="21783"/>
                    <a:pt x="3369712" y="48654"/>
                  </a:cubicBezTo>
                  <a:lnTo>
                    <a:pt x="3369712" y="1508309"/>
                  </a:lnTo>
                  <a:cubicBezTo>
                    <a:pt x="3369712" y="1535180"/>
                    <a:pt x="3347929" y="1556962"/>
                    <a:pt x="3321058" y="1556962"/>
                  </a:cubicBezTo>
                  <a:lnTo>
                    <a:pt x="48654" y="1556962"/>
                  </a:lnTo>
                  <a:cubicBezTo>
                    <a:pt x="21783" y="1556962"/>
                    <a:pt x="0" y="1535180"/>
                    <a:pt x="0" y="1508309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solidFill>
              <a:srgbClr val="FFDF5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369712" cy="15950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553743" y="2920595"/>
            <a:ext cx="1549038" cy="2682317"/>
          </a:xfrm>
          <a:custGeom>
            <a:avLst/>
            <a:gdLst/>
            <a:ahLst/>
            <a:cxnLst/>
            <a:rect r="r" b="b" t="t" l="l"/>
            <a:pathLst>
              <a:path h="2682317" w="1549038">
                <a:moveTo>
                  <a:pt x="0" y="0"/>
                </a:moveTo>
                <a:lnTo>
                  <a:pt x="1549038" y="0"/>
                </a:lnTo>
                <a:lnTo>
                  <a:pt x="1549038" y="2682317"/>
                </a:lnTo>
                <a:lnTo>
                  <a:pt x="0" y="26823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1167754" y="153590"/>
            <a:ext cx="8496017" cy="22656044"/>
          </a:xfrm>
          <a:custGeom>
            <a:avLst/>
            <a:gdLst/>
            <a:ahLst/>
            <a:cxnLst/>
            <a:rect r="r" b="b" t="t" l="l"/>
            <a:pathLst>
              <a:path h="22656044" w="8496017">
                <a:moveTo>
                  <a:pt x="8496016" y="0"/>
                </a:moveTo>
                <a:lnTo>
                  <a:pt x="0" y="0"/>
                </a:lnTo>
                <a:lnTo>
                  <a:pt x="0" y="22656044"/>
                </a:lnTo>
                <a:lnTo>
                  <a:pt x="8496016" y="22656044"/>
                </a:lnTo>
                <a:lnTo>
                  <a:pt x="8496016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641884" y="4052210"/>
            <a:ext cx="6678857" cy="272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88"/>
              </a:lnSpc>
            </a:pPr>
            <a:r>
              <a:rPr lang="en-US" b="true" sz="6040">
                <a:solidFill>
                  <a:srgbClr val="3847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CHƯƠNG 3 : THIẾT KẾ XÂY DỰNG HỆ THỐNG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86883" y="-310633"/>
            <a:ext cx="22261766" cy="10908265"/>
          </a:xfrm>
          <a:custGeom>
            <a:avLst/>
            <a:gdLst/>
            <a:ahLst/>
            <a:cxnLst/>
            <a:rect r="r" b="b" t="t" l="l"/>
            <a:pathLst>
              <a:path h="10908265" w="22261766">
                <a:moveTo>
                  <a:pt x="0" y="0"/>
                </a:moveTo>
                <a:lnTo>
                  <a:pt x="22261766" y="0"/>
                </a:lnTo>
                <a:lnTo>
                  <a:pt x="22261766" y="10908266"/>
                </a:lnTo>
                <a:lnTo>
                  <a:pt x="0" y="10908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2825" y="922959"/>
            <a:ext cx="6822639" cy="4772877"/>
          </a:xfrm>
          <a:custGeom>
            <a:avLst/>
            <a:gdLst/>
            <a:ahLst/>
            <a:cxnLst/>
            <a:rect r="r" b="b" t="t" l="l"/>
            <a:pathLst>
              <a:path h="4772877" w="6822639">
                <a:moveTo>
                  <a:pt x="0" y="0"/>
                </a:moveTo>
                <a:lnTo>
                  <a:pt x="6822639" y="0"/>
                </a:lnTo>
                <a:lnTo>
                  <a:pt x="6822639" y="4772877"/>
                </a:lnTo>
                <a:lnTo>
                  <a:pt x="0" y="47728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137532" y="1000125"/>
            <a:ext cx="5747096" cy="7201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1162" indent="-190581" lvl="1">
              <a:lnSpc>
                <a:spcPts val="2471"/>
              </a:lnSpc>
              <a:buFont typeface="Arial"/>
              <a:buChar char="•"/>
            </a:pPr>
            <a:r>
              <a:rPr lang="en-US" sz="1765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 Mạch của bộ thiết bị bao gồm 7 khối, mối quan hệ giữa các khối được thể hiện</a:t>
            </a:r>
          </a:p>
          <a:p>
            <a:pPr algn="just" marL="381162" indent="-190581" lvl="1">
              <a:lnSpc>
                <a:spcPts val="2471"/>
              </a:lnSpc>
              <a:buFont typeface="Arial"/>
              <a:buChar char="•"/>
            </a:pPr>
            <a:r>
              <a:rPr lang="en-US" sz="1765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thông qua chiều mũi tên. Chức năng năng của từng khối như sau:</a:t>
            </a:r>
          </a:p>
          <a:p>
            <a:pPr algn="just" marL="381162" indent="-190581" lvl="1">
              <a:lnSpc>
                <a:spcPts val="2471"/>
              </a:lnSpc>
              <a:buFont typeface="Arial"/>
              <a:buChar char="•"/>
            </a:pPr>
            <a:r>
              <a:rPr lang="en-US" sz="1765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 + Khối nguồn: Hạ áp từ nguồn 12V của Ắc-quy xe thành điện áp 5V để nuôi toàn mạch hoạt động.</a:t>
            </a:r>
          </a:p>
          <a:p>
            <a:pPr algn="just" marL="381162" indent="-190581" lvl="1">
              <a:lnSpc>
                <a:spcPts val="2471"/>
              </a:lnSpc>
              <a:buFont typeface="Arial"/>
              <a:buChar char="•"/>
            </a:pPr>
            <a:r>
              <a:rPr lang="en-US" sz="1765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 + Khối xử lý trung tâm: Thu thập dữ liệu từ cảm biến rung, các module chức năng, xử lý và đưa ra tín hiệu điều khiển đến khối cảnh báo.</a:t>
            </a:r>
          </a:p>
          <a:p>
            <a:pPr algn="just" marL="381162" indent="-190581" lvl="1">
              <a:lnSpc>
                <a:spcPts val="2471"/>
              </a:lnSpc>
              <a:buFont typeface="Arial"/>
              <a:buChar char="•"/>
            </a:pPr>
            <a:r>
              <a:rPr lang="en-US" sz="1765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 + K</a:t>
            </a:r>
            <a:r>
              <a:rPr lang="en-US" sz="1765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hối thu phát RF 315MHz: Gồm 2 bộ phận là tay phát RF 315MHz phát sóng RF và bộ thu RF 315MHz thu sóng RF từ tay phát.</a:t>
            </a:r>
          </a:p>
          <a:p>
            <a:pPr algn="just" marL="381162" indent="-190581" lvl="1">
              <a:lnSpc>
                <a:spcPts val="2471"/>
              </a:lnSpc>
              <a:buFont typeface="Arial"/>
              <a:buChar char="•"/>
            </a:pPr>
            <a:r>
              <a:rPr lang="en-US" sz="1765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 + Khố</a:t>
            </a:r>
            <a:r>
              <a:rPr lang="en-US" sz="1765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i phát hiện ngoại lực tác động: Phát hiện ngoại lực tác động lên xe. Ví dụ như xe bị dắt hay bị người khác ngồi lên…</a:t>
            </a:r>
          </a:p>
          <a:p>
            <a:pPr algn="just" marL="381162" indent="-190581" lvl="1">
              <a:lnSpc>
                <a:spcPts val="2471"/>
              </a:lnSpc>
              <a:buFont typeface="Arial"/>
              <a:buChar char="•"/>
            </a:pPr>
            <a:r>
              <a:rPr lang="en-US" sz="1765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 + Khối GMS:Gửi tin nhắn vị trí thiết bị đến đến điện thoại thông minh của người dùng khi phát hiện ngoại lực tác động.</a:t>
            </a:r>
          </a:p>
          <a:p>
            <a:pPr algn="just" marL="381162" indent="-190581" lvl="1">
              <a:lnSpc>
                <a:spcPts val="2471"/>
              </a:lnSpc>
              <a:buFont typeface="Arial"/>
              <a:buChar char="•"/>
            </a:pPr>
            <a:r>
              <a:rPr lang="en-US" sz="1765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 + Khối định vị GPS: định vị vị trí của thiết bị.</a:t>
            </a:r>
          </a:p>
          <a:p>
            <a:pPr algn="just" marL="381162" indent="-190581" lvl="1">
              <a:lnSpc>
                <a:spcPts val="2471"/>
              </a:lnSpc>
              <a:buFont typeface="Arial"/>
              <a:buChar char="•"/>
            </a:pPr>
            <a:r>
              <a:rPr lang="en-US" sz="1765">
                <a:solidFill>
                  <a:srgbClr val="384766"/>
                </a:solidFill>
                <a:latin typeface="Canva Sans"/>
                <a:ea typeface="Canva Sans"/>
                <a:cs typeface="Canva Sans"/>
                <a:sym typeface="Canva Sans"/>
              </a:rPr>
              <a:t> + Khối cảnh báo: Gồm một relay chớp đèn xi nhan, một relay bật/tắt còi xe và một relay đóng/ngắt điện cho IC đề của xe.</a:t>
            </a:r>
          </a:p>
          <a:p>
            <a:pPr algn="just">
              <a:lnSpc>
                <a:spcPts val="247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DAGpVCPHoSI</dc:identifier>
  <dcterms:modified xsi:type="dcterms:W3CDTF">2011-08-01T06:04:30Z</dcterms:modified>
  <cp:revision>1</cp:revision>
  <dc:title>Electricity Physics Presentation in an Illustrative Style</dc:title>
</cp:coreProperties>
</file>